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3"/>
    <p:sldId id="260" r:id="rId4"/>
    <p:sldId id="264" r:id="rId5"/>
  </p:sldIdLst>
  <p:sldSz cx="12192000" cy="6858000"/>
  <p:notesSz cx="6858000" cy="9144000"/>
  <p:embeddedFontLst>
    <p:embeddedFont>
      <p:font typeface="微软雅黑" panose="020B0503020204020204" charset="-122"/>
      <p:regular r:id="rId10"/>
    </p:embeddedFont>
    <p:embeddedFont>
      <p:font typeface="方正仿宋_GBK" panose="02000000000000000000" charset="-122"/>
      <p:regular r:id="rId11"/>
    </p:embeddedFont>
    <p:embeddedFont>
      <p:font typeface="Calibri" panose="020F0502020204030204" charset="0"/>
      <p:regular r:id="rId12"/>
      <p:bold r:id="rId13"/>
      <p:italic r:id="rId14"/>
      <p:boldItalic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006"/>
    <a:srgbClr val="EB9F85"/>
    <a:srgbClr val="731E07"/>
    <a:srgbClr val="FEFEFE"/>
    <a:srgbClr val="FFFFFF"/>
    <a:srgbClr val="49600B"/>
    <a:srgbClr val="F8F8F8"/>
    <a:srgbClr val="F2F2F2"/>
    <a:srgbClr val="B5C18A"/>
    <a:srgbClr val="F7F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ommentAuthors" Target="commentAuthors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.xml"/><Relationship Id="rId15" Type="http://schemas.openxmlformats.org/officeDocument/2006/relationships/font" Target="fonts/font6.fntdata"/><Relationship Id="rId14" Type="http://schemas.openxmlformats.org/officeDocument/2006/relationships/font" Target="fonts/font5.fntdata"/><Relationship Id="rId13" Type="http://schemas.openxmlformats.org/officeDocument/2006/relationships/font" Target="fonts/font4.fntdata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12T22:23:27.727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1808480" y="-953770"/>
            <a:ext cx="8770620" cy="28746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8FA6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endParaRPr lang="zh-CN" altLang="en-US" sz="6000" b="1" dirty="0" smtClean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00" y="668020"/>
            <a:ext cx="6096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685800"/>
            <a:r>
              <a:rPr lang="zh-CN" altLang="en-US" sz="6000" b="1" dirty="0" smtClean="0">
                <a:gradFill>
                  <a:gsLst>
                    <a:gs pos="50000">
                      <a:srgbClr val="2CAF29"/>
                    </a:gs>
                    <a:gs pos="2000">
                      <a:srgbClr val="A3E9A3"/>
                    </a:gs>
                    <a:gs pos="100000">
                      <a:srgbClr val="0B8F08"/>
                    </a:gs>
                  </a:gsLst>
                  <a:lin ang="162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螳螂</a:t>
            </a:r>
            <a:endParaRPr lang="zh-CN" altLang="en-US" sz="6000" b="1" dirty="0" smtClean="0">
              <a:gradFill>
                <a:gsLst>
                  <a:gs pos="50000">
                    <a:srgbClr val="2CAF29"/>
                  </a:gs>
                  <a:gs pos="2000">
                    <a:srgbClr val="A3E9A3"/>
                  </a:gs>
                  <a:gs pos="100000">
                    <a:srgbClr val="0B8F08"/>
                  </a:gs>
                </a:gsLst>
                <a:lin ang="16200000"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835" y="5922645"/>
            <a:ext cx="492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rgbClr val="B10006"/>
                </a:solidFill>
              </a:rPr>
              <a:t>在这双嗜血镰刀下，一切的挣扎，都是徒劳</a:t>
            </a:r>
            <a:endParaRPr lang="zh-CN" altLang="en-US" sz="1200">
              <a:solidFill>
                <a:srgbClr val="B1000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15570" y="118110"/>
            <a:ext cx="11998325" cy="6622415"/>
          </a:xfrm>
          <a:prstGeom prst="rect">
            <a:avLst/>
          </a:prstGeom>
          <a:noFill/>
          <a:ln>
            <a:solidFill>
              <a:srgbClr val="8E9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38150" y="354330"/>
            <a:ext cx="4391660" cy="797560"/>
          </a:xfrm>
          <a:prstGeom prst="roundRect">
            <a:avLst/>
          </a:prstGeom>
          <a:noFill/>
          <a:ln>
            <a:solidFill>
              <a:srgbClr val="8E9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00" name="TextBox 13"/>
          <p:cNvSpPr txBox="1"/>
          <p:nvPr/>
        </p:nvSpPr>
        <p:spPr>
          <a:xfrm>
            <a:off x="258445" y="4407535"/>
            <a:ext cx="383603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noAutofit/>
          </a:bodyPr>
          <a:p>
            <a:pPr algn="ctr" defTabSz="1216025">
              <a:spcBef>
                <a:spcPct val="20000"/>
              </a:spcBef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  <a:sym typeface="+mn-ea"/>
              </a:rPr>
              <a:t>捕食方式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  <a:sym typeface="+mn-ea"/>
              </a:rPr>
              <a:t>;猎物移动到螳螂的捕食范围内的时候，螳螂会有反应。首先是头转到猎物的方向，紧紧盯住猎物。之后前足(爪子)收紧，重心后移,视线不离猎物。等到最佳时机，螳螂会以极快的速度将猎物捕获，将爪子刺刺进猎物身体，紧紧抓住，并啃食起来。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方正仿宋_GBK" panose="02000000000000000000" charset="-122"/>
              <a:ea typeface="方正仿宋_GBK" panose="02000000000000000000" charset="-122"/>
              <a:cs typeface="方正仿宋_GBK" panose="02000000000000000000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64050" y="1344930"/>
            <a:ext cx="3263265" cy="2846705"/>
          </a:xfrm>
          <a:prstGeom prst="rect">
            <a:avLst/>
          </a:prstGeom>
        </p:spPr>
        <p:txBody>
          <a:bodyPr wrap="square">
            <a:noAutofit/>
          </a:bodyPr>
          <a:p>
            <a:pPr algn="just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</a:rPr>
              <a:t>外形特点：体长一般55到105毫米，非洲的螳螂是世界最大的，身体流线型，以绿色，褐色为主，也具有花斑的种类；标志性特征是有两把“大刀”，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  <a:sym typeface="+mn-ea"/>
              </a:rPr>
              <a:t>前足锋利发达可折叠，上面有一排坚硬的锯齿，尾端长有攀爬的吸盘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</a:rPr>
              <a:t>螳螂身体呈流线型；头部呈扇形，复眼突出，大而透亮，以黄、绿色为主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</a:rPr>
              <a:t>。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latin typeface="方正仿宋_GBK" panose="02000000000000000000" charset="-122"/>
              <a:ea typeface="方正仿宋_GBK" panose="02000000000000000000" charset="-122"/>
              <a:cs typeface="方正仿宋_GBK" panose="020000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05215" y="2849880"/>
            <a:ext cx="3263265" cy="147637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</a:rPr>
              <a:t>生活习性：肉食性，猎捕各类昆虫和小动物，在田间和林区能消灭不少害虫，因而是益虫。性残暴好斗，缺食时常有大吞小和雌吃雄的现象。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方正仿宋_GBK" panose="02000000000000000000" charset="-122"/>
              <a:ea typeface="方正仿宋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1710" y="845185"/>
            <a:ext cx="4064000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1980" y="354330"/>
            <a:ext cx="4064000" cy="824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800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</a:rPr>
              <a:t>螳螂</a:t>
            </a:r>
            <a:endParaRPr lang="zh-CN" altLang="en-US" sz="4800">
              <a:solidFill>
                <a:schemeClr val="accent6">
                  <a:lumMod val="75000"/>
                </a:schemeClr>
              </a:solidFill>
              <a:latin typeface="方正仿宋_GBK" panose="02000000000000000000" charset="-122"/>
              <a:ea typeface="方正仿宋_GBK" panose="02000000000000000000" charset="-122"/>
            </a:endParaRPr>
          </a:p>
        </p:txBody>
      </p:sp>
      <p:pic>
        <p:nvPicPr>
          <p:cNvPr id="6" name="图片 5" descr="R-C (2)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" y="1221740"/>
            <a:ext cx="4269740" cy="31159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27950" y="354330"/>
            <a:ext cx="4344035" cy="2358390"/>
          </a:xfrm>
          <a:prstGeom prst="rect">
            <a:avLst/>
          </a:prstGeom>
        </p:spPr>
      </p:pic>
      <p:pic>
        <p:nvPicPr>
          <p:cNvPr id="11" name="图片 10" descr="v2-ab9734be6897c4a172bb934a9412f7a2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50" y="4191635"/>
            <a:ext cx="4257040" cy="2395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96520" y="117475"/>
            <a:ext cx="11998325" cy="6622415"/>
          </a:xfrm>
          <a:prstGeom prst="rect">
            <a:avLst/>
          </a:prstGeom>
          <a:noFill/>
          <a:ln>
            <a:solidFill>
              <a:srgbClr val="8E9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584440" y="547370"/>
            <a:ext cx="4391660" cy="797560"/>
          </a:xfrm>
          <a:prstGeom prst="roundRect">
            <a:avLst/>
          </a:prstGeom>
          <a:noFill/>
          <a:ln>
            <a:solidFill>
              <a:srgbClr val="8E9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272655" y="2275205"/>
            <a:ext cx="354076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611120" y="3820795"/>
            <a:ext cx="326326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96275" y="614045"/>
            <a:ext cx="28346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  <a:sym typeface="+mn-ea"/>
              </a:rPr>
              <a:t>文章感悟</a:t>
            </a:r>
            <a:endParaRPr lang="zh-CN" altLang="en-US" sz="4800">
              <a:solidFill>
                <a:schemeClr val="accent6">
                  <a:lumMod val="75000"/>
                </a:schemeClr>
              </a:solidFill>
              <a:latin typeface="方正仿宋_GBK" panose="02000000000000000000" charset="-122"/>
              <a:ea typeface="方正仿宋_GBK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47180" y="4775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1345" y="422910"/>
            <a:ext cx="3115945" cy="4250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20660" y="184150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</a:rPr>
              <a:t>螳螂虽然身披绿衣裳看起来很美，体型也很瘦弱，但现实却残忍可怕。当猎物出现在螳螂的视线中时，它便成为虚空杀手猎杀猎物。</a:t>
            </a:r>
            <a:endParaRPr lang="zh-CN" altLang="en-US" b="1">
              <a:solidFill>
                <a:schemeClr val="accent6">
                  <a:lumMod val="75000"/>
                </a:schemeClr>
              </a:solidFill>
              <a:latin typeface="方正仿宋_GBK" panose="02000000000000000000" charset="-122"/>
              <a:ea typeface="方正仿宋_GBK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520" y="184150"/>
            <a:ext cx="4064000" cy="598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</a:rPr>
              <a:t>它的大腿更加长，宛如扁平的纺锤，前半段内侧有两行尖利的齿刺。里面一行有十二颗长短相间的齿刺，长的黑色，短的绿色。这种长短齿刺相间增加了啮合点，使利器更加锋利有效。外面的一行简单得多，只有四颗齿刺。两行齿刺末端有三颗最长的。总之，大腿是一把双排平行刃口的钢锯，其间隔着一条细槽，小腿屈起可放入其间。小腿与大腿有关节相连，伸屈非常灵活，它也是一把双排刃口钢锯，齿刺比大腿上的钢锯短些，但数量更多更密。末端有一硬钩，其尖利可与最好的钢针相媲美，钩下有一小槽，槽两侧是双刃弯刀或修枝剪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</a:rPr>
              <a:t>(p241)</a:t>
            </a:r>
            <a:endParaRPr lang="en-US" altLang="zh-CN" b="1">
              <a:solidFill>
                <a:schemeClr val="accent6">
                  <a:lumMod val="75000"/>
                </a:schemeClr>
              </a:solidFill>
              <a:latin typeface="方正仿宋_GBK" panose="02000000000000000000" charset="-122"/>
              <a:ea typeface="方正仿宋_GBK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520" y="459295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</a:rPr>
              <a:t>通过对螳螂大腿和小腿的细致描写，突出了螳螂灵活、勇猛、有力、凶残，极其危险的特点。也体现了“我”观察的细致、认真、一丝不苟。</a:t>
            </a:r>
            <a:endParaRPr lang="zh-CN" altLang="en-US" b="1">
              <a:solidFill>
                <a:schemeClr val="accent6">
                  <a:lumMod val="75000"/>
                </a:schemeClr>
              </a:solidFill>
              <a:latin typeface="方正仿宋_GBK" panose="02000000000000000000" charset="-122"/>
              <a:ea typeface="方正仿宋_GBK" panose="02000000000000000000" charset="-122"/>
              <a:cs typeface="方正仿宋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jb3VudCI6NSwiaGRpZCI6Ijk4Y2IzY2ZhMDIyNDYwZjY3NDM2NzdhN2M2MzFjOGVjIiwidXNlckNvdW50IjoyfQ=="/>
  <p:tag name="resource_record_key" val="{&quot;13&quot;:[19951230]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WPS 演示</Application>
  <PresentationFormat>宽屏</PresentationFormat>
  <Paragraphs>20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Calibri Light</vt:lpstr>
      <vt:lpstr>方正仿宋_GBK</vt:lpstr>
      <vt:lpstr>Calibri</vt:lpstr>
      <vt:lpstr>Arial Unicode MS</vt:lpstr>
      <vt:lpstr>书体坊兰亭体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cmr</dc:creator>
  <cp:lastModifiedBy>都则存</cp:lastModifiedBy>
  <cp:revision>7</cp:revision>
  <dcterms:created xsi:type="dcterms:W3CDTF">2020-02-16T08:58:00Z</dcterms:created>
  <dcterms:modified xsi:type="dcterms:W3CDTF">2023-12-13T15:14:35Z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KSOTemplateUUID">
    <vt:lpwstr>v1.0_mb_SYLvZgC2/oiqGjhE0nXfVg==</vt:lpwstr>
  </property>
  <property fmtid="{D5CDD505-2E9C-101B-9397-08002B2CF9AE}" pid="4" name="ICV">
    <vt:lpwstr>B54D0F517F4B41C3851F96AC3993CC28_12</vt:lpwstr>
  </property>
</Properties>
</file>